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6" r:id="rId10"/>
    <p:sldId id="261" r:id="rId11"/>
    <p:sldId id="263" r:id="rId12"/>
    <p:sldId id="267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6C01D7-8B80-C5F6-1DA5-F31F6E28CF5F}" v="33" dt="2022-11-22T19:09:34.304"/>
    <p1510:client id="{A272F208-02BA-8B1E-5DB2-5E9DBB5DFDAC}" v="96" dt="2022-11-22T19:20:34.416"/>
    <p1510:client id="{AC36975D-B0E6-4D98-9001-6039F4406073}" v="112" dt="2022-11-22T18:48:15.793"/>
    <p1510:client id="{B342EB3B-95DC-1302-004B-C7FAF256CBA6}" v="133" dt="2022-11-22T19:28:26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5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1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3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9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3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4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712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11/22/2022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mosaico de formas geométricas multicolores">
            <a:extLst>
              <a:ext uri="{FF2B5EF4-FFF2-40B4-BE49-F238E27FC236}">
                <a16:creationId xmlns:a16="http://schemas.microsoft.com/office/drawing/2014/main" id="{76D57B46-A820-D109-844B-5AF84207B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023" b="33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E96CB6-CB10-765D-008F-C29FEF7FCCB3}"/>
              </a:ext>
            </a:extLst>
          </p:cNvPr>
          <p:cNvSpPr txBox="1"/>
          <p:nvPr/>
        </p:nvSpPr>
        <p:spPr>
          <a:xfrm>
            <a:off x="652955" y="189199"/>
            <a:ext cx="115390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PE" sz="7200" cap="all" spc="120">
                <a:latin typeface="+mj-lt"/>
                <a:ea typeface="+mj-ea"/>
                <a:cs typeface="+mj-cs"/>
              </a:rPr>
              <a:t>Complejidad Algorítmica       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PE" sz="8800" cap="all" spc="120">
                <a:latin typeface="+mj-lt"/>
                <a:ea typeface="+mj-ea"/>
                <a:cs typeface="+mj-cs"/>
              </a:rPr>
              <a:t> CC184-220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2A5B95-16D6-E21B-0DED-52AB99E97DE9}"/>
              </a:ext>
            </a:extLst>
          </p:cNvPr>
          <p:cNvSpPr txBox="1"/>
          <p:nvPr/>
        </p:nvSpPr>
        <p:spPr>
          <a:xfrm>
            <a:off x="2997591" y="2528736"/>
            <a:ext cx="6196818" cy="924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5400">
                <a:ln w="381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262626"/>
                </a:solidFill>
                <a:effectLst/>
                <a:latin typeface="BubbleGum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TRABAJO </a:t>
            </a:r>
            <a:r>
              <a:rPr lang="es-PE" sz="5400">
                <a:ln w="38100" cap="rnd" cmpd="sng" algn="ctr">
                  <a:solidFill>
                    <a:srgbClr val="FFFFFF"/>
                  </a:solidFill>
                  <a:prstDash val="solid"/>
                  <a:bevel/>
                </a:ln>
                <a:solidFill>
                  <a:srgbClr val="262626"/>
                </a:solidFill>
                <a:latin typeface="BubbleGum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endParaRPr lang="es-PE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uadro de texto 23">
            <a:extLst>
              <a:ext uri="{FF2B5EF4-FFF2-40B4-BE49-F238E27FC236}">
                <a16:creationId xmlns:a16="http://schemas.microsoft.com/office/drawing/2014/main" id="{D6D113E4-D315-D53E-F9CA-AA22457AEE26}"/>
              </a:ext>
            </a:extLst>
          </p:cNvPr>
          <p:cNvSpPr txBox="1"/>
          <p:nvPr/>
        </p:nvSpPr>
        <p:spPr>
          <a:xfrm>
            <a:off x="4506422" y="3529294"/>
            <a:ext cx="3106420" cy="6559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6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Little P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</a:t>
            </a:r>
            <a:endParaRPr lang="es-PE" sz="110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uadro de texto 24">
            <a:extLst>
              <a:ext uri="{FF2B5EF4-FFF2-40B4-BE49-F238E27FC236}">
                <a16:creationId xmlns:a16="http://schemas.microsoft.com/office/drawing/2014/main" id="{B44E7041-E2EA-F899-11FF-13C3BD4CBDF9}"/>
              </a:ext>
            </a:extLst>
          </p:cNvPr>
          <p:cNvSpPr txBox="1"/>
          <p:nvPr/>
        </p:nvSpPr>
        <p:spPr>
          <a:xfrm>
            <a:off x="3686637" y="4114231"/>
            <a:ext cx="4745990" cy="20243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lvl="0" indent="-342900" algn="ctr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6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Gonzales Astoray, Andrea Abigail / U20211C561/Ciencias de la computación</a:t>
            </a:r>
            <a:endParaRPr lang="es-P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6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Chumán Yallico, Aldair Armando / U202017200 / Ingeniería de Software</a:t>
            </a:r>
            <a:endParaRPr lang="es-P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6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Cardozo Acuña, Jhon Mathyu / U202011302 / Ingeniería de Software</a:t>
            </a:r>
            <a:endParaRPr lang="es-P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s-PE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 de texto 23">
            <a:extLst>
              <a:ext uri="{FF2B5EF4-FFF2-40B4-BE49-F238E27FC236}">
                <a16:creationId xmlns:a16="http://schemas.microsoft.com/office/drawing/2014/main" id="{709B3A72-886A-BD50-51B4-1F676BF35F16}"/>
              </a:ext>
            </a:extLst>
          </p:cNvPr>
          <p:cNvSpPr txBox="1"/>
          <p:nvPr/>
        </p:nvSpPr>
        <p:spPr>
          <a:xfrm>
            <a:off x="2691812" y="6233258"/>
            <a:ext cx="6735640" cy="6559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600">
                <a:solidFill>
                  <a:schemeClr val="accent1">
                    <a:lumMod val="60000"/>
                    <a:lumOff val="40000"/>
                  </a:schemeClr>
                </a:solidFill>
                <a:latin typeface="Little Pat"/>
                <a:cs typeface="Times New Roman"/>
              </a:rPr>
              <a:t>Canaval </a:t>
            </a:r>
            <a:r>
              <a:rPr lang="es-PE" sz="2600" err="1">
                <a:solidFill>
                  <a:schemeClr val="accent1">
                    <a:lumMod val="60000"/>
                    <a:lumOff val="40000"/>
                  </a:schemeClr>
                </a:solidFill>
                <a:latin typeface="Little Pat"/>
                <a:cs typeface="Times New Roman"/>
              </a:rPr>
              <a:t>Sanchez</a:t>
            </a:r>
            <a:r>
              <a:rPr lang="es-PE" sz="2600">
                <a:solidFill>
                  <a:schemeClr val="accent1">
                    <a:lumMod val="60000"/>
                    <a:lumOff val="40000"/>
                  </a:schemeClr>
                </a:solidFill>
                <a:latin typeface="Little Pat"/>
                <a:cs typeface="Times New Roman"/>
              </a:rPr>
              <a:t>, Luis Martin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453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A0E7F-ABC6-EACB-58D5-A84365B0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/>
              <a:t>Validación de resultados y pruebas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A084E93-DEDC-55C5-C2D3-9CFC2CA7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46" y="1113866"/>
            <a:ext cx="8334775" cy="4641001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251FEAC-86D6-1192-D3E1-AB0A308C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05" y="5817055"/>
            <a:ext cx="8978720" cy="9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1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A0E7F-ABC6-EACB-58D5-A84365B0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/>
              <a:t>Validación de resultados y pruebas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3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6796417D-5309-B85A-B272-B5D27FB7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2" y="1126962"/>
            <a:ext cx="10406128" cy="54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46CF6-6535-5C06-012C-87C94B35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261543"/>
            <a:ext cx="10268712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s-PE" sz="8900"/>
              <a:t>Conclusiones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DC1DBEE-3E54-6AFA-376F-01C53FB3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97" y="2637475"/>
            <a:ext cx="7794977" cy="37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F8C16-BE16-B934-E6B1-4113FF3A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PROBLEMATICA</a:t>
            </a:r>
          </a:p>
        </p:txBody>
      </p:sp>
      <p:pic>
        <p:nvPicPr>
          <p:cNvPr id="1026" name="Picture 2" descr="Metropolitano: ¿Cuáles son las primeras mejoras que se implementarán al  servicio? | FOTOGALERIAS | GESTIÓN">
            <a:extLst>
              <a:ext uri="{FF2B5EF4-FFF2-40B4-BE49-F238E27FC236}">
                <a16:creationId xmlns:a16="http://schemas.microsoft.com/office/drawing/2014/main" id="{F2FAB276-36FB-ECFB-8398-D8BAE159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67" y="1723799"/>
            <a:ext cx="4470789" cy="25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cluyen 8 buses más en ruta troncal del Metropolitano debido a mayor  demanda | Nacional">
            <a:extLst>
              <a:ext uri="{FF2B5EF4-FFF2-40B4-BE49-F238E27FC236}">
                <a16:creationId xmlns:a16="http://schemas.microsoft.com/office/drawing/2014/main" id="{D789AF2A-B623-D447-5DF1-C442ECA7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7" y="2197897"/>
            <a:ext cx="4392235" cy="24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tropolitano adelantará el horario de sus servicios expreso por el Perú  vs. Colombia | RPP Noticias">
            <a:extLst>
              <a:ext uri="{FF2B5EF4-FFF2-40B4-BE49-F238E27FC236}">
                <a16:creationId xmlns:a16="http://schemas.microsoft.com/office/drawing/2014/main" id="{AD7AC231-F140-5FDB-82D4-03730371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35" y="4238618"/>
            <a:ext cx="3362089" cy="18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iffres clés | CH Carcassonne">
            <a:extLst>
              <a:ext uri="{FF2B5EF4-FFF2-40B4-BE49-F238E27FC236}">
                <a16:creationId xmlns:a16="http://schemas.microsoft.com/office/drawing/2014/main" id="{EEE7B576-A0E7-B729-EBA4-54FE791D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70" y="5089711"/>
            <a:ext cx="1551504" cy="15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lución - Iconos gratis de márketing">
            <a:extLst>
              <a:ext uri="{FF2B5EF4-FFF2-40B4-BE49-F238E27FC236}">
                <a16:creationId xmlns:a16="http://schemas.microsoft.com/office/drawing/2014/main" id="{470031E4-2987-5AF5-19F5-EACB8DA5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85" y="4333444"/>
            <a:ext cx="2307771" cy="23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44974C-A86F-780E-F701-C2014D8A2072}"/>
              </a:ext>
            </a:extLst>
          </p:cNvPr>
          <p:cNvSpPr txBox="1"/>
          <p:nvPr/>
        </p:nvSpPr>
        <p:spPr>
          <a:xfrm>
            <a:off x="323539" y="4627677"/>
            <a:ext cx="2781886" cy="4234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EXECE CAPACIDAD MAXIMA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83346D-D9FC-F06B-7A7F-CFE6A2D9541C}"/>
              </a:ext>
            </a:extLst>
          </p:cNvPr>
          <p:cNvSpPr txBox="1"/>
          <p:nvPr/>
        </p:nvSpPr>
        <p:spPr>
          <a:xfrm>
            <a:off x="5109361" y="6217766"/>
            <a:ext cx="3791844" cy="4234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16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RETRASO PARA LLEGAR A SU DESTINO</a:t>
            </a:r>
          </a:p>
        </p:txBody>
      </p:sp>
      <p:pic>
        <p:nvPicPr>
          <p:cNvPr id="1038" name="Picture 14" descr="Icono de reloj de alarma símbolo de fecha límite negro signo de  recordatorio | Vector Premium">
            <a:extLst>
              <a:ext uri="{FF2B5EF4-FFF2-40B4-BE49-F238E27FC236}">
                <a16:creationId xmlns:a16="http://schemas.microsoft.com/office/drawing/2014/main" id="{4BB7FE5B-A9AA-09FC-1E69-D13A4DEF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0" b="95800" l="2850" r="92900">
                        <a14:foregroundMark x1="11350" y1="51700" x2="11350" y2="51700"/>
                        <a14:foregroundMark x1="14450" y1="42250" x2="12750" y2="53250"/>
                        <a14:foregroundMark x1="12750" y1="53250" x2="12800" y2="53550"/>
                        <a14:foregroundMark x1="15900" y1="17450" x2="25950" y2="10450"/>
                        <a14:foregroundMark x1="8300" y1="25050" x2="11750" y2="11850"/>
                        <a14:foregroundMark x1="11750" y1="11850" x2="18650" y2="8850"/>
                        <a14:foregroundMark x1="18650" y1="8850" x2="25300" y2="12350"/>
                        <a14:foregroundMark x1="25300" y1="12350" x2="9950" y2="25450"/>
                        <a14:foregroundMark x1="32100" y1="12500" x2="18550" y2="4850"/>
                        <a14:foregroundMark x1="18550" y1="4850" x2="8600" y2="9700"/>
                        <a14:foregroundMark x1="8600" y1="9700" x2="2900" y2="16450"/>
                        <a14:foregroundMark x1="2900" y1="16450" x2="8300" y2="28100"/>
                        <a14:foregroundMark x1="21200" y1="5550" x2="17100" y2="5950"/>
                        <a14:foregroundMark x1="46050" y1="6550" x2="54650" y2="5750"/>
                        <a14:foregroundMark x1="54650" y1="5750" x2="54850" y2="5750"/>
                        <a14:foregroundMark x1="71050" y1="10050" x2="78650" y2="14050"/>
                        <a14:foregroundMark x1="78650" y1="14050" x2="84750" y2="22200"/>
                        <a14:foregroundMark x1="84750" y1="22200" x2="92900" y2="22000"/>
                        <a14:foregroundMark x1="92900" y1="22000" x2="86100" y2="11800"/>
                        <a14:foregroundMark x1="86100" y1="11800" x2="75700" y2="11500"/>
                        <a14:foregroundMark x1="75700" y1="11500" x2="74550" y2="11900"/>
                        <a14:foregroundMark x1="73950" y1="87200" x2="82150" y2="94550"/>
                        <a14:foregroundMark x1="22250" y1="93950" x2="22250" y2="95800"/>
                        <a14:foregroundMark x1="50150" y1="34650" x2="49500" y2="47800"/>
                        <a14:foregroundMark x1="20000" y1="52700" x2="23050" y2="52900"/>
                        <a14:foregroundMark x1="24500" y1="37950" x2="26550" y2="40000"/>
                        <a14:foregroundMark x1="35550" y1="27500" x2="36400" y2="28500"/>
                        <a14:foregroundMark x1="50350" y1="23600" x2="50750" y2="25250"/>
                        <a14:foregroundMark x1="24700" y1="67900" x2="27800" y2="66850"/>
                        <a14:foregroundMark x1="35150" y1="78750" x2="36600" y2="76900"/>
                        <a14:foregroundMark x1="50350" y1="82450" x2="50350" y2="81850"/>
                        <a14:foregroundMark x1="65750" y1="78950" x2="64700" y2="77950"/>
                        <a14:foregroundMark x1="74950" y1="66650" x2="76600" y2="67900"/>
                        <a14:foregroundMark x1="78450" y1="52900" x2="80700" y2="52900"/>
                        <a14:foregroundMark x1="74750" y1="38750" x2="75800" y2="38550"/>
                        <a14:foregroundMark x1="64300" y1="29150" x2="64500" y2="2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28" y="5758209"/>
            <a:ext cx="1040612" cy="10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5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95FA1-0AC0-649F-7364-A560E23F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6600" cap="all" spc="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Descripción y visualización del conjunto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BEC918-CEBE-969E-6886-290D90FA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46" y="2178962"/>
            <a:ext cx="3736266" cy="328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FE09ACEC-FB0F-E2A1-8BFF-4AF3634F8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32" y="2074966"/>
            <a:ext cx="3592195" cy="6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1C95A7-B1D3-B2D8-2279-FD98F816153B}"/>
              </a:ext>
            </a:extLst>
          </p:cNvPr>
          <p:cNvSpPr txBox="1"/>
          <p:nvPr/>
        </p:nvSpPr>
        <p:spPr>
          <a:xfrm>
            <a:off x="327074" y="5626541"/>
            <a:ext cx="6096000" cy="878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18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intersección de estas avenidas será nuestro primer nodo, al cual llamaremos N1.</a:t>
            </a:r>
            <a:endParaRPr lang="es-PE" sz="16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56731B-CA42-2E6F-E243-681200D808BF}"/>
              </a:ext>
            </a:extLst>
          </p:cNvPr>
          <p:cNvSpPr txBox="1"/>
          <p:nvPr/>
        </p:nvSpPr>
        <p:spPr>
          <a:xfrm>
            <a:off x="52639" y="2178962"/>
            <a:ext cx="284730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PE" sz="1600" b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s-PE" sz="16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avenida A, de color rojo, y la avenida B, de color azul</a:t>
            </a:r>
            <a:endParaRPr lang="es-P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1A3835-4BCF-E287-08BD-656BB907FFC8}"/>
              </a:ext>
            </a:extLst>
          </p:cNvPr>
          <p:cNvSpPr txBox="1"/>
          <p:nvPr/>
        </p:nvSpPr>
        <p:spPr>
          <a:xfrm>
            <a:off x="6762870" y="3103949"/>
            <a:ext cx="191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latitud y longitud</a:t>
            </a:r>
            <a:endParaRPr lang="es-PE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656B609-338D-0B4A-1045-D672A98B56CC}"/>
              </a:ext>
            </a:extLst>
          </p:cNvPr>
          <p:cNvCxnSpPr/>
          <p:nvPr/>
        </p:nvCxnSpPr>
        <p:spPr>
          <a:xfrm flipV="1">
            <a:off x="7252593" y="2618316"/>
            <a:ext cx="0" cy="55374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BB0050A-3F2A-050E-5108-DFFBDC60A3CE}"/>
              </a:ext>
            </a:extLst>
          </p:cNvPr>
          <p:cNvCxnSpPr/>
          <p:nvPr/>
        </p:nvCxnSpPr>
        <p:spPr>
          <a:xfrm flipV="1">
            <a:off x="7917766" y="2618316"/>
            <a:ext cx="0" cy="55374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05820C-ABF7-9214-DB69-AE7A70EDCBC3}"/>
              </a:ext>
            </a:extLst>
          </p:cNvPr>
          <p:cNvSpPr txBox="1"/>
          <p:nvPr/>
        </p:nvSpPr>
        <p:spPr>
          <a:xfrm>
            <a:off x="10179614" y="2041332"/>
            <a:ext cx="1494693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s-PE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1500 nodos</a:t>
            </a:r>
            <a:endParaRPr lang="es-PE"/>
          </a:p>
        </p:txBody>
      </p:sp>
      <p:pic>
        <p:nvPicPr>
          <p:cNvPr id="2050" name="Picture 2" descr="Cvs Icono De Documento Del Archivo PNG , Arte, Antecedentes, Botón PNG y  Vector para Descargar Gratis | Pngtree">
            <a:extLst>
              <a:ext uri="{FF2B5EF4-FFF2-40B4-BE49-F238E27FC236}">
                <a16:creationId xmlns:a16="http://schemas.microsoft.com/office/drawing/2014/main" id="{7251FF48-A170-1CF6-A9D8-4F1888DD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483" y1="53776" x2="31483" y2="53776"/>
                        <a14:foregroundMark x1="25478" y1="37580" x2="24659" y2="41219"/>
                        <a14:foregroundMark x1="39490" y1="38944" x2="42766" y2="38944"/>
                        <a14:foregroundMark x1="41492" y1="33667" x2="44404" y2="33667"/>
                        <a14:foregroundMark x1="41128" y1="26479" x2="46406" y2="26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851" y="2410664"/>
            <a:ext cx="1369962" cy="13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C3FD0BC-6A8B-9F81-863D-0997D66DF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220" y="3756910"/>
            <a:ext cx="3592195" cy="267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10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245D8-9D48-8B31-1BA1-750C5044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5900"/>
              <a:t>Propuesta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16E3F3A-96E4-4A4F-B64F-C81DDC99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" y="2979579"/>
            <a:ext cx="3749792" cy="2695656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46A9CC-B975-7793-53C0-791700AF0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22" y="3396722"/>
            <a:ext cx="4662310" cy="2209442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4750872-50A4-2C20-D668-EE4C0CEC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955" y="3179405"/>
            <a:ext cx="3665125" cy="2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A7DE-31CD-E58C-5F53-20A21B77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5300"/>
              <a:t>App Diseño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D0A1685-030E-3EDD-2F15-2DC3032E49E6}"/>
              </a:ext>
            </a:extLst>
          </p:cNvPr>
          <p:cNvGrpSpPr/>
          <p:nvPr/>
        </p:nvGrpSpPr>
        <p:grpSpPr>
          <a:xfrm>
            <a:off x="3121119" y="2435963"/>
            <a:ext cx="6029325" cy="3762375"/>
            <a:chOff x="0" y="0"/>
            <a:chExt cx="6029325" cy="3762375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FB0D8E26-7B78-E781-C7C7-EFE327AE8E02}"/>
                </a:ext>
              </a:extLst>
            </p:cNvPr>
            <p:cNvGrpSpPr/>
            <p:nvPr/>
          </p:nvGrpSpPr>
          <p:grpSpPr>
            <a:xfrm>
              <a:off x="0" y="0"/>
              <a:ext cx="6029325" cy="3762375"/>
              <a:chOff x="0" y="123825"/>
              <a:chExt cx="6029325" cy="3762375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0FCF3D09-994B-3EA7-3C59-A308F8D82FF7}"/>
                  </a:ext>
                </a:extLst>
              </p:cNvPr>
              <p:cNvSpPr/>
              <p:nvPr/>
            </p:nvSpPr>
            <p:spPr>
              <a:xfrm>
                <a:off x="0" y="123825"/>
                <a:ext cx="6029325" cy="376237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PE"/>
              </a:p>
            </p:txBody>
          </p:sp>
          <p:sp>
            <p:nvSpPr>
              <p:cNvPr id="8" name="Cuadro de texto 13">
                <a:extLst>
                  <a:ext uri="{FF2B5EF4-FFF2-40B4-BE49-F238E27FC236}">
                    <a16:creationId xmlns:a16="http://schemas.microsoft.com/office/drawing/2014/main" id="{A617D296-CF94-54EC-DAC2-EB79D970D9E2}"/>
                  </a:ext>
                </a:extLst>
              </p:cNvPr>
              <p:cNvSpPr txBox="1"/>
              <p:nvPr/>
            </p:nvSpPr>
            <p:spPr>
              <a:xfrm>
                <a:off x="9525" y="923925"/>
                <a:ext cx="2686050" cy="3905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000">
                    <a:solidFill>
                      <a:srgbClr val="FFFFFF"/>
                    </a:solidFill>
                    <a:effectLst/>
                    <a:latin typeface="Little Pat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SELECCIONE EL LUGAR DE INICIO</a:t>
                </a:r>
                <a:endParaRPr lang="es-PE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uadro de texto 14">
                <a:extLst>
                  <a:ext uri="{FF2B5EF4-FFF2-40B4-BE49-F238E27FC236}">
                    <a16:creationId xmlns:a16="http://schemas.microsoft.com/office/drawing/2014/main" id="{14DEDE59-470E-FDC2-457A-A33261432A75}"/>
                  </a:ext>
                </a:extLst>
              </p:cNvPr>
              <p:cNvSpPr txBox="1"/>
              <p:nvPr/>
            </p:nvSpPr>
            <p:spPr>
              <a:xfrm>
                <a:off x="9525" y="161925"/>
                <a:ext cx="6019800" cy="44767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200">
                    <a:solidFill>
                      <a:srgbClr val="BF8F00"/>
                    </a:solidFill>
                    <a:effectLst/>
                    <a:latin typeface="Little Pat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Encuentra la mejor ruta para llegar a tu destino </a:t>
                </a:r>
                <a:endParaRPr lang="es-PE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Cuadro de texto 16">
                <a:extLst>
                  <a:ext uri="{FF2B5EF4-FFF2-40B4-BE49-F238E27FC236}">
                    <a16:creationId xmlns:a16="http://schemas.microsoft.com/office/drawing/2014/main" id="{7478D951-9507-67E1-CAD1-79350098CD3B}"/>
                  </a:ext>
                </a:extLst>
              </p:cNvPr>
              <p:cNvSpPr txBox="1"/>
              <p:nvPr/>
            </p:nvSpPr>
            <p:spPr>
              <a:xfrm>
                <a:off x="333375" y="1381125"/>
                <a:ext cx="2028825" cy="22860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1" name="Cuadro de texto 17">
                <a:extLst>
                  <a:ext uri="{FF2B5EF4-FFF2-40B4-BE49-F238E27FC236}">
                    <a16:creationId xmlns:a16="http://schemas.microsoft.com/office/drawing/2014/main" id="{B655DEF1-98EB-D42F-2251-642087C14748}"/>
                  </a:ext>
                </a:extLst>
              </p:cNvPr>
              <p:cNvSpPr txBox="1"/>
              <p:nvPr/>
            </p:nvSpPr>
            <p:spPr>
              <a:xfrm>
                <a:off x="333375" y="2133600"/>
                <a:ext cx="2028825" cy="22860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2" name="Cuadro de texto 18">
                <a:extLst>
                  <a:ext uri="{FF2B5EF4-FFF2-40B4-BE49-F238E27FC236}">
                    <a16:creationId xmlns:a16="http://schemas.microsoft.com/office/drawing/2014/main" id="{B3FC7BF1-C30F-9CCF-BE1B-0FF2EE1FEDEE}"/>
                  </a:ext>
                </a:extLst>
              </p:cNvPr>
              <p:cNvSpPr txBox="1"/>
              <p:nvPr/>
            </p:nvSpPr>
            <p:spPr>
              <a:xfrm>
                <a:off x="752475" y="2505075"/>
                <a:ext cx="1123950" cy="2667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100">
                    <a:effectLst/>
                    <a:latin typeface="BubbleGum" panose="000004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BUSCAR RUTA</a:t>
                </a:r>
                <a:endParaRPr lang="es-PE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Cuadro de texto 20">
                <a:extLst>
                  <a:ext uri="{FF2B5EF4-FFF2-40B4-BE49-F238E27FC236}">
                    <a16:creationId xmlns:a16="http://schemas.microsoft.com/office/drawing/2014/main" id="{A79ACC94-E050-FCE6-17EB-B2C959327BFB}"/>
                  </a:ext>
                </a:extLst>
              </p:cNvPr>
              <p:cNvSpPr txBox="1"/>
              <p:nvPr/>
            </p:nvSpPr>
            <p:spPr>
              <a:xfrm>
                <a:off x="9525" y="1743075"/>
                <a:ext cx="2686050" cy="3905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000">
                    <a:solidFill>
                      <a:srgbClr val="FFFFFF"/>
                    </a:solidFill>
                    <a:effectLst/>
                    <a:latin typeface="Little Pat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SELECCIONE EL LUGAR DE DESTINO </a:t>
                </a:r>
                <a:endParaRPr lang="es-PE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Triángulo isósceles 13">
                <a:extLst>
                  <a:ext uri="{FF2B5EF4-FFF2-40B4-BE49-F238E27FC236}">
                    <a16:creationId xmlns:a16="http://schemas.microsoft.com/office/drawing/2014/main" id="{A861F4FA-7A56-DCCE-F327-499693D4F3EE}"/>
                  </a:ext>
                </a:extLst>
              </p:cNvPr>
              <p:cNvSpPr/>
              <p:nvPr/>
            </p:nvSpPr>
            <p:spPr>
              <a:xfrm rot="10800000">
                <a:off x="2171700" y="1428750"/>
                <a:ext cx="133350" cy="114301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PE"/>
              </a:p>
            </p:txBody>
          </p:sp>
          <p:sp>
            <p:nvSpPr>
              <p:cNvPr id="15" name="Triángulo isósceles 14">
                <a:extLst>
                  <a:ext uri="{FF2B5EF4-FFF2-40B4-BE49-F238E27FC236}">
                    <a16:creationId xmlns:a16="http://schemas.microsoft.com/office/drawing/2014/main" id="{448945DA-E53A-A568-652D-24BFC0F706E5}"/>
                  </a:ext>
                </a:extLst>
              </p:cNvPr>
              <p:cNvSpPr/>
              <p:nvPr/>
            </p:nvSpPr>
            <p:spPr>
              <a:xfrm rot="10800000">
                <a:off x="2152650" y="2219325"/>
                <a:ext cx="133350" cy="114301"/>
              </a:xfrm>
              <a:prstGeom prst="triangl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PE"/>
              </a:p>
            </p:txBody>
          </p:sp>
          <p:sp>
            <p:nvSpPr>
              <p:cNvPr id="16" name="Cuadro de texto 29">
                <a:extLst>
                  <a:ext uri="{FF2B5EF4-FFF2-40B4-BE49-F238E27FC236}">
                    <a16:creationId xmlns:a16="http://schemas.microsoft.com/office/drawing/2014/main" id="{0838D5F9-8C40-BC16-DB75-5D5313B4C308}"/>
                  </a:ext>
                </a:extLst>
              </p:cNvPr>
              <p:cNvSpPr txBox="1"/>
              <p:nvPr/>
            </p:nvSpPr>
            <p:spPr>
              <a:xfrm>
                <a:off x="266700" y="3238500"/>
                <a:ext cx="2228850" cy="29527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sp>
            <p:nvSpPr>
              <p:cNvPr id="17" name="Cuadro de texto 30">
                <a:extLst>
                  <a:ext uri="{FF2B5EF4-FFF2-40B4-BE49-F238E27FC236}">
                    <a16:creationId xmlns:a16="http://schemas.microsoft.com/office/drawing/2014/main" id="{0AFBA921-B763-474A-3D09-A516974AFFFF}"/>
                  </a:ext>
                </a:extLst>
              </p:cNvPr>
              <p:cNvSpPr txBox="1"/>
              <p:nvPr/>
            </p:nvSpPr>
            <p:spPr>
              <a:xfrm>
                <a:off x="0" y="2847975"/>
                <a:ext cx="2686050" cy="3905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PE" sz="1000">
                    <a:solidFill>
                      <a:srgbClr val="FFD966"/>
                    </a:solidFill>
                    <a:effectLst/>
                    <a:latin typeface="Little Pat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Resultados de la búsqueda</a:t>
                </a:r>
                <a:endParaRPr lang="es-PE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" name="Imagen 5" descr="Cruz del Sur Arequipa - Teléfono, Pasajes y Horarios 2022 | BuscoBus">
              <a:extLst>
                <a:ext uri="{FF2B5EF4-FFF2-40B4-BE49-F238E27FC236}">
                  <a16:creationId xmlns:a16="http://schemas.microsoft.com/office/drawing/2014/main" id="{7D50216C-F365-337E-A9B3-9F17CBF3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75" y="723900"/>
              <a:ext cx="3072130" cy="2390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8F0DF2-3467-5395-C7BC-D145DDE5A0AA}"/>
              </a:ext>
            </a:extLst>
          </p:cNvPr>
          <p:cNvSpPr txBox="1"/>
          <p:nvPr/>
        </p:nvSpPr>
        <p:spPr>
          <a:xfrm>
            <a:off x="4503120" y="1992634"/>
            <a:ext cx="3265321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PE" sz="1600" b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BOCETO DE LA INTERFAZ</a:t>
            </a:r>
            <a:endParaRPr lang="es-PE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1A98EA5-755E-85BA-3F56-68E41597E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603" y="2689249"/>
            <a:ext cx="2631170" cy="1644481"/>
          </a:xfrm>
          <a:prstGeom prst="rect">
            <a:avLst/>
          </a:prstGeom>
        </p:spPr>
      </p:pic>
      <p:pic>
        <p:nvPicPr>
          <p:cNvPr id="23" name="Picture 2" descr="Cvs Icono De Documento Del Archivo PNG , Arte, Antecedentes, Botón PNG y  Vector para Descargar Gratis | Pngtree">
            <a:extLst>
              <a:ext uri="{FF2B5EF4-FFF2-40B4-BE49-F238E27FC236}">
                <a16:creationId xmlns:a16="http://schemas.microsoft.com/office/drawing/2014/main" id="{E679D220-D5D9-BF6E-4E51-7F81AAE2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483" y1="53776" x2="31483" y2="53776"/>
                        <a14:foregroundMark x1="25478" y1="37580" x2="24659" y2="41219"/>
                        <a14:foregroundMark x1="39490" y1="38944" x2="42766" y2="38944"/>
                        <a14:foregroundMark x1="41492" y1="33667" x2="44404" y2="33667"/>
                        <a14:foregroundMark x1="41128" y1="26479" x2="46406" y2="26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0649">
            <a:off x="420048" y="4579927"/>
            <a:ext cx="1369962" cy="136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lgoritmo - Iconos gratis de computadora">
            <a:extLst>
              <a:ext uri="{FF2B5EF4-FFF2-40B4-BE49-F238E27FC236}">
                <a16:creationId xmlns:a16="http://schemas.microsoft.com/office/drawing/2014/main" id="{061FA35A-BC21-BF1B-5BF7-7EBB819C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105" y="4919182"/>
            <a:ext cx="1579213" cy="157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0364BBFC-57E6-24C7-3A36-125B24F79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85" y="2864935"/>
            <a:ext cx="2743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4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8A7DE-31CD-E58C-5F53-20A21B77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5300"/>
              <a:t>App Diseño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88F0DF2-3467-5395-C7BC-D145DDE5A0AA}"/>
              </a:ext>
            </a:extLst>
          </p:cNvPr>
          <p:cNvSpPr txBox="1"/>
          <p:nvPr/>
        </p:nvSpPr>
        <p:spPr>
          <a:xfrm>
            <a:off x="4503120" y="1992634"/>
            <a:ext cx="3265321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PE" sz="1600" b="1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</a:rPr>
              <a:t>PROCESO DE LA INTERFAZ</a:t>
            </a:r>
            <a:endParaRPr lang="es-PE" sz="1600" b="1">
              <a:latin typeface="Arial"/>
              <a:cs typeface="Arial"/>
            </a:endParaRPr>
          </a:p>
        </p:txBody>
      </p:sp>
      <p:pic>
        <p:nvPicPr>
          <p:cNvPr id="21" name="Picture 23" descr="Chart, radar chart&#10;&#10;Description automatically generated">
            <a:extLst>
              <a:ext uri="{FF2B5EF4-FFF2-40B4-BE49-F238E27FC236}">
                <a16:creationId xmlns:a16="http://schemas.microsoft.com/office/drawing/2014/main" id="{6DD2B9E2-2564-F6C5-7F74-0B2CDC56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1" y="2933073"/>
            <a:ext cx="5424311" cy="3183780"/>
          </a:xfrm>
          <a:prstGeom prst="rect">
            <a:avLst/>
          </a:prstGeom>
        </p:spPr>
      </p:pic>
      <p:pic>
        <p:nvPicPr>
          <p:cNvPr id="24" name="Picture 24" descr="Chart, radar chart&#10;&#10;Description automatically generated">
            <a:extLst>
              <a:ext uri="{FF2B5EF4-FFF2-40B4-BE49-F238E27FC236}">
                <a16:creationId xmlns:a16="http://schemas.microsoft.com/office/drawing/2014/main" id="{0E0C607A-DEA7-2250-194D-3624CDB5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586" y="2931008"/>
            <a:ext cx="5471348" cy="32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A0E7F-ABC6-EACB-58D5-A84365B0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/>
              <a:t>Validación de resultados y pruebas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61BE4784-6F1E-1B3D-8B2C-7CF410A1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5" y="2611313"/>
            <a:ext cx="6038043" cy="369292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E6F6D92-8BCE-828D-10B5-52764BA2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202" y="2388844"/>
            <a:ext cx="5877057" cy="4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A0E7F-ABC6-EACB-58D5-A84365B0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/>
              <a:t>Validación de resultados y pruebas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A3B52DC-1F77-3E82-D590-80F020D6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7" y="2462774"/>
            <a:ext cx="4524776" cy="398233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7B37747E-725C-87A9-CD48-143C26BB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59" y="1103441"/>
            <a:ext cx="5104326" cy="56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A0E7F-ABC6-EACB-58D5-A84365B0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800"/>
              <a:t>Validación de resultados y pruebas</a:t>
            </a:r>
            <a:br>
              <a:rPr lang="es-P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PE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6A91CE9-5EB0-751E-8702-B41FF55D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" y="3084096"/>
            <a:ext cx="11844269" cy="29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099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5F3D82FE268C43A02AC462E98062B8" ma:contentTypeVersion="11" ma:contentTypeDescription="Create a new document." ma:contentTypeScope="" ma:versionID="8dc98aec2fb97ef4e5a255272d78099d">
  <xsd:schema xmlns:xsd="http://www.w3.org/2001/XMLSchema" xmlns:xs="http://www.w3.org/2001/XMLSchema" xmlns:p="http://schemas.microsoft.com/office/2006/metadata/properties" xmlns:ns3="929c0d2c-823c-430d-888c-f4fdf18cb325" xmlns:ns4="9842c9a0-d915-423b-81f5-d91734b1899b" targetNamespace="http://schemas.microsoft.com/office/2006/metadata/properties" ma:root="true" ma:fieldsID="f9206714032c6dc4c5f971e71e022fb1" ns3:_="" ns4:_="">
    <xsd:import namespace="929c0d2c-823c-430d-888c-f4fdf18cb325"/>
    <xsd:import namespace="9842c9a0-d915-423b-81f5-d91734b189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0d2c-823c-430d-888c-f4fdf18cb3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2c9a0-d915-423b-81f5-d91734b1899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30C31D-E930-4539-BAC5-B7B6402FF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F12EFA-1E7D-444D-8597-DEBD68B37571}">
  <ds:schemaRefs>
    <ds:schemaRef ds:uri="929c0d2c-823c-430d-888c-f4fdf18cb325"/>
    <ds:schemaRef ds:uri="9842c9a0-d915-423b-81f5-d91734b189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FFE9A5-C95C-42AA-A3D6-F2B5C0A42324}">
  <ds:schemaRefs>
    <ds:schemaRef ds:uri="929c0d2c-823c-430d-888c-f4fdf18cb325"/>
    <ds:schemaRef ds:uri="9842c9a0-d915-423b-81f5-d91734b189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JuxtaposeVTI</vt:lpstr>
      <vt:lpstr>PowerPoint Presentation</vt:lpstr>
      <vt:lpstr>PROBLEMATICA</vt:lpstr>
      <vt:lpstr>Descripción y visualización del conjunto de datos</vt:lpstr>
      <vt:lpstr>Propuesta </vt:lpstr>
      <vt:lpstr>App Diseño </vt:lpstr>
      <vt:lpstr>App Diseño </vt:lpstr>
      <vt:lpstr>Validación de resultados y pruebas </vt:lpstr>
      <vt:lpstr>Validación de resultados y pruebas </vt:lpstr>
      <vt:lpstr>Validación de resultados y pruebas </vt:lpstr>
      <vt:lpstr>Validación de resultados y pruebas </vt:lpstr>
      <vt:lpstr>Validación de resultados y pruebas </vt:lpstr>
      <vt:lpstr>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u20211c561 (Gonzales Astoray, Andrea Abigail)</dc:creator>
  <cp:revision>1</cp:revision>
  <dcterms:created xsi:type="dcterms:W3CDTF">2022-11-22T00:03:14Z</dcterms:created>
  <dcterms:modified xsi:type="dcterms:W3CDTF">2022-11-22T22:25:13Z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0x010100255F3D82FE268C43A02AC462E98062B8</vt:lpwstr>
  </property>
</Properties>
</file>